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32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41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phic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raphic 2" descr=""/>
          <p:cNvPicPr/>
          <p:nvPr/>
        </p:nvPicPr>
        <p:blipFill>
          <a:blip r:embed="rId3"/>
          <a:stretch/>
        </p:blipFill>
        <p:spPr>
          <a:xfrm>
            <a:off x="0" y="4419720"/>
            <a:ext cx="12191760" cy="2437920"/>
          </a:xfrm>
          <a:prstGeom prst="rect">
            <a:avLst/>
          </a:prstGeom>
          <a:ln w="0">
            <a:noFill/>
          </a:ln>
        </p:spPr>
      </p:pic>
      <p:pic>
        <p:nvPicPr>
          <p:cNvPr id="2" name="Graphic 3" descr=""/>
          <p:cNvPicPr/>
          <p:nvPr/>
        </p:nvPicPr>
        <p:blipFill>
          <a:blip r:embed="rId4"/>
          <a:stretch/>
        </p:blipFill>
        <p:spPr>
          <a:xfrm>
            <a:off x="9830880" y="3657600"/>
            <a:ext cx="1904760" cy="580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709680"/>
          </a:xfrm>
          <a:prstGeom prst="rect">
            <a:avLst/>
          </a:prstGeom>
          <a:ln w="0">
            <a:noFill/>
          </a:ln>
        </p:spPr>
      </p:pic>
      <p:pic>
        <p:nvPicPr>
          <p:cNvPr id="42" name="Graphic 2" descr=""/>
          <p:cNvPicPr/>
          <p:nvPr/>
        </p:nvPicPr>
        <p:blipFill>
          <a:blip r:embed="rId3"/>
          <a:stretch/>
        </p:blipFill>
        <p:spPr>
          <a:xfrm>
            <a:off x="0" y="4419720"/>
            <a:ext cx="12191760" cy="2437920"/>
          </a:xfrm>
          <a:prstGeom prst="rect">
            <a:avLst/>
          </a:prstGeom>
          <a:ln w="0">
            <a:noFill/>
          </a:ln>
        </p:spPr>
      </p:pic>
      <p:pic>
        <p:nvPicPr>
          <p:cNvPr id="43" name="Graphic 3" descr=""/>
          <p:cNvPicPr/>
          <p:nvPr/>
        </p:nvPicPr>
        <p:blipFill>
          <a:blip r:embed="rId4"/>
          <a:stretch/>
        </p:blipFill>
        <p:spPr>
          <a:xfrm>
            <a:off x="236880" y="420840"/>
            <a:ext cx="1904760" cy="58068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" descr=""/>
          <p:cNvPicPr/>
          <p:nvPr/>
        </p:nvPicPr>
        <p:blipFill>
          <a:blip r:embed="rId2"/>
          <a:stretch/>
        </p:blipFill>
        <p:spPr>
          <a:xfrm>
            <a:off x="10620360" y="6343560"/>
            <a:ext cx="1314000" cy="409320"/>
          </a:xfrm>
          <a:prstGeom prst="rect">
            <a:avLst/>
          </a:prstGeom>
          <a:ln w="0">
            <a:noFill/>
          </a:ln>
        </p:spPr>
      </p:pic>
      <p:pic>
        <p:nvPicPr>
          <p:cNvPr id="83" name="Graphic 1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71388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phic 8" descr=""/>
          <p:cNvPicPr/>
          <p:nvPr/>
        </p:nvPicPr>
        <p:blipFill>
          <a:blip r:embed="rId2"/>
          <a:stretch/>
        </p:blipFill>
        <p:spPr>
          <a:xfrm>
            <a:off x="4177800" y="2831400"/>
            <a:ext cx="3836160" cy="119520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Maxim-ShlyaptsevFullStackBankingApplication.com/" TargetMode="External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9.png"/><Relationship Id="rId9" Type="http://schemas.openxmlformats.org/officeDocument/2006/relationships/image" Target="../media/image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20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1"/>
          <p:cNvCxnSpPr/>
          <p:nvPr/>
        </p:nvCxnSpPr>
        <p:spPr>
          <a:xfrm>
            <a:off x="2148840" y="5688000"/>
            <a:ext cx="7894440" cy="360"/>
          </a:xfrm>
          <a:prstGeom prst="straightConnector1">
            <a:avLst/>
          </a:prstGeom>
          <a:ln w="6480">
            <a:solidFill>
              <a:srgbClr val="ffffff"/>
            </a:solidFill>
            <a:miter/>
          </a:ln>
        </p:spPr>
      </p:cxnSp>
      <p:sp>
        <p:nvSpPr>
          <p:cNvPr id="162" name="TextBox 12"/>
          <p:cNvSpPr/>
          <p:nvPr/>
        </p:nvSpPr>
        <p:spPr>
          <a:xfrm>
            <a:off x="4664520" y="5938560"/>
            <a:ext cx="28648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ffffff"/>
                </a:solidFill>
                <a:latin typeface="Calibri"/>
              </a:rPr>
              <a:t>Maxim Shlyaptsev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15"/>
          <p:cNvSpPr/>
          <p:nvPr/>
        </p:nvSpPr>
        <p:spPr>
          <a:xfrm>
            <a:off x="2911320" y="4904640"/>
            <a:ext cx="63684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Banking Application Capstone Presentation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"/>
          <p:cNvSpPr/>
          <p:nvPr/>
        </p:nvSpPr>
        <p:spPr>
          <a:xfrm>
            <a:off x="5715000" y="4114800"/>
            <a:ext cx="5257800" cy="2175120"/>
          </a:xfrm>
          <a:prstGeom prst="rect">
            <a:avLst/>
          </a:prstGeom>
          <a:solidFill>
            <a:srgbClr val="ff0000"/>
          </a:solidFill>
          <a:ln w="0">
            <a:solidFill>
              <a:srgbClr val="25335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Deployment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147240" y="799200"/>
            <a:ext cx="3931560" cy="11502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609840" y="2514600"/>
            <a:ext cx="2361960" cy="118080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228600" y="4572000"/>
            <a:ext cx="5029200" cy="151596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4"/>
          <a:stretch/>
        </p:blipFill>
        <p:spPr>
          <a:xfrm>
            <a:off x="7772400" y="1143000"/>
            <a:ext cx="2125800" cy="60912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5"/>
          <a:stretch/>
        </p:blipFill>
        <p:spPr>
          <a:xfrm>
            <a:off x="6644880" y="2415960"/>
            <a:ext cx="5013720" cy="1698840"/>
          </a:xfrm>
          <a:prstGeom prst="rect">
            <a:avLst/>
          </a:prstGeom>
          <a:ln w="0">
            <a:noFill/>
          </a:ln>
        </p:spPr>
      </p:pic>
      <p:sp>
        <p:nvSpPr>
          <p:cNvPr id="249" name=""/>
          <p:cNvSpPr txBox="1"/>
          <p:nvPr/>
        </p:nvSpPr>
        <p:spPr>
          <a:xfrm>
            <a:off x="5994000" y="4115160"/>
            <a:ext cx="4800600" cy="217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HIGHLY recommend getting app working ‘barebones’ and Deploy ASAP so you can recognize dependencies/issues and dissect them first. Once your website is functional – then the refactoring part is easy and you can always see what your website looks like as you build it, which gives a nice dopaminergic boost every time you succeed.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0" name=""/>
          <p:cNvCxnSpPr>
            <a:stCxn id="244" idx="-1"/>
          </p:cNvCxnSpPr>
          <p:nvPr/>
        </p:nvCxnSpPr>
        <p:spPr>
          <a:xfrm flipH="1">
            <a:off x="1950840" y="1949400"/>
            <a:ext cx="162360" cy="387720"/>
          </a:xfrm>
          <a:prstGeom prst="straightConnector1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251" name=""/>
          <p:cNvCxnSpPr>
            <a:stCxn id="245" idx="2"/>
          </p:cNvCxnSpPr>
          <p:nvPr/>
        </p:nvCxnSpPr>
        <p:spPr>
          <a:xfrm>
            <a:off x="1790640" y="3695400"/>
            <a:ext cx="363600" cy="602640"/>
          </a:xfrm>
          <a:prstGeom prst="straightConnector1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252" name=""/>
          <p:cNvCxnSpPr>
            <a:stCxn id="247" idx="2"/>
          </p:cNvCxnSpPr>
          <p:nvPr/>
        </p:nvCxnSpPr>
        <p:spPr>
          <a:xfrm>
            <a:off x="8835120" y="1752120"/>
            <a:ext cx="14760" cy="452880"/>
          </a:xfrm>
          <a:prstGeom prst="straightConnector1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253" name=""/>
          <p:cNvCxnSpPr>
            <a:stCxn id="246" idx="3"/>
          </p:cNvCxnSpPr>
          <p:nvPr/>
        </p:nvCxnSpPr>
        <p:spPr>
          <a:xfrm flipV="1">
            <a:off x="5257800" y="1351080"/>
            <a:ext cx="2271240" cy="3979080"/>
          </a:xfrm>
          <a:prstGeom prst="curvedConnector3">
            <a:avLst>
              <a:gd name="adj1" fmla="val 100000"/>
            </a:avLst>
          </a:prstGeom>
          <a:ln w="38160">
            <a:solidFill>
              <a:srgbClr val="3465a4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Additional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613800" y="791280"/>
            <a:ext cx="10972800" cy="597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Web tab title change + logo icon added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navbar.js completely redone- added logout functionality, visible logo branding that is clickable to go home,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user detection and admin detection and navbar display changes according to the user and user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type with UI changes across the board.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alldata.js  – created filtered data to display transaction history under specific user, encapsulated it in a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protected route so that only an admin can access the page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balance.js – accesses userContext to check for and display transaction history if available with associated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UI changes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context.js – added much more to userContext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(user/setuser/updateUserBalance/updateUserTransactions) created window.userContext object 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link throughout the frontend in old-school JS.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createaccount.js – added input validation, added bootstrap style for textbox highlighting for seamless UI,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added requirement for FULL name and proper email address as well as minimum 3 character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password.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deposit.js – added input validation (no 0 or negatives), added transaction history logging and verification,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added new balance screen as well as balance confirmation screen to show updated balance after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deposit.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Index.js (frontend) – added protected routes and admin verification, added userBalance and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userTransaction update functions that can be linked anywhere else as needed, updated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userContext.Provider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Login.js – added userContext update to verify that user is logged in so that the navbar can verify and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display new options. Changed login success screen to show something completely different :)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withdraw.js – added input verification and update functions same as deposit.js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Additional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457200" y="1600200"/>
            <a:ext cx="109728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dal.js – added proper asynchronous database connection function, refactored update function to include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transaction history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index.js (backend) – added middleware for HTTPS routing, refactored update routing to include transaction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history and associated methods, added proper .env.PORT routing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*many more refactors I surely have forgotten along the way*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Application Demonstration – Create Account, Log In, Deposit, Withdraw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2286000" y="3458880"/>
            <a:ext cx="685800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hlinkClick r:id="rId1"/>
              </a:rPr>
              <a:t>Maxim-ShlyaptsevFullStackBankingApplication.com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Reflection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 txBox="1"/>
          <p:nvPr/>
        </p:nvSpPr>
        <p:spPr>
          <a:xfrm>
            <a:off x="237960" y="987840"/>
            <a:ext cx="1142064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Before you even start refactoring, take notes on every single detail you want to change first. Then you will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realize all the modules you will need and the priority of their installation, otherwise you will find yourself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refactoring your own code to get things working.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Difficult working with starter files, I should’ve started from scratch. A lot of coding malpractices that I think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were planted for us to ‘learn’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a professional team environment, documentation of ‘patch notes’ is imperative, during my solo work I did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not document anything and just ‘went with the flow’ since I was solely responsible, which was easy, but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when I had to make this powerpoint I wasted tons of time reflecting on what I changed.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Deployment is priority #1 in my opinion, then modifications are easy. If you start by refactoring everything and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then finding out you have an issue with dependencies or x y and z when deploying through a specific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system it becomes a nightmare.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Before you even start refactoring, take notes on every single detail you want to change first. Then you will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realize all the modules you will need and the priority of their installation, otherwise you will find yourself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refactoring your own code to get things working.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"/>
          <p:cNvSpPr/>
          <p:nvPr/>
        </p:nvSpPr>
        <p:spPr>
          <a:xfrm>
            <a:off x="1352160" y="4904640"/>
            <a:ext cx="9486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Part 1: Front-End Architecture, Authentication, And App Diagram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Application Overview Diagram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600200" y="914400"/>
            <a:ext cx="8458200" cy="1600200"/>
          </a:xfrm>
          <a:prstGeom prst="rect">
            <a:avLst/>
          </a:prstGeom>
          <a:solidFill>
            <a:srgbClr val="5983b0"/>
          </a:solidFill>
          <a:ln w="73080">
            <a:solidFill>
              <a:srgbClr val="2533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81360" bIns="81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1600200" y="3429000"/>
            <a:ext cx="8458200" cy="1143000"/>
          </a:xfrm>
          <a:prstGeom prst="rect">
            <a:avLst/>
          </a:prstGeom>
          <a:solidFill>
            <a:srgbClr val="00a933"/>
          </a:solidFill>
          <a:ln w="73080">
            <a:solidFill>
              <a:srgbClr val="2533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81360" bIns="81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1600200" y="5257800"/>
            <a:ext cx="8458200" cy="1371600"/>
          </a:xfrm>
          <a:prstGeom prst="rect">
            <a:avLst/>
          </a:prstGeom>
          <a:solidFill>
            <a:srgbClr val="ff0000"/>
          </a:solidFill>
          <a:ln w="73080">
            <a:solidFill>
              <a:srgbClr val="25335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360" rIns="126360" tIns="81360" bIns="81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5715000" y="2514600"/>
            <a:ext cx="0" cy="68580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5715000" y="4572000"/>
            <a:ext cx="0" cy="457200"/>
          </a:xfrm>
          <a:prstGeom prst="line">
            <a:avLst/>
          </a:prstGeom>
          <a:ln w="3816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70560" y="4695120"/>
            <a:ext cx="5943600" cy="19609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6728760" y="3025800"/>
            <a:ext cx="3678840" cy="19314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264600" y="2811600"/>
            <a:ext cx="5943600" cy="24098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4563000" y="997200"/>
            <a:ext cx="2361960" cy="144396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5"/>
          <a:stretch/>
        </p:blipFill>
        <p:spPr>
          <a:xfrm>
            <a:off x="6172200" y="2286360"/>
            <a:ext cx="2285640" cy="137124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6"/>
          <a:stretch/>
        </p:blipFill>
        <p:spPr>
          <a:xfrm>
            <a:off x="1516680" y="1041120"/>
            <a:ext cx="1371600" cy="137160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7"/>
          <a:stretch/>
        </p:blipFill>
        <p:spPr>
          <a:xfrm>
            <a:off x="2278800" y="1013400"/>
            <a:ext cx="2438280" cy="137160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8"/>
          <a:stretch/>
        </p:blipFill>
        <p:spPr>
          <a:xfrm>
            <a:off x="5904720" y="914400"/>
            <a:ext cx="3696480" cy="146196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9"/>
          <a:stretch/>
        </p:blipFill>
        <p:spPr>
          <a:xfrm>
            <a:off x="8229600" y="968400"/>
            <a:ext cx="1895400" cy="86040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10"/>
          <a:stretch/>
        </p:blipFill>
        <p:spPr>
          <a:xfrm>
            <a:off x="3746880" y="2385000"/>
            <a:ext cx="1848240" cy="116136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 txBox="1"/>
          <p:nvPr/>
        </p:nvSpPr>
        <p:spPr>
          <a:xfrm rot="19586400">
            <a:off x="-9000" y="1358280"/>
            <a:ext cx="144252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Harlow Solid Italic"/>
              </a:rPr>
              <a:t>Frontend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 rot="19586400">
            <a:off x="55800" y="3737160"/>
            <a:ext cx="144252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Harlow Solid Italic"/>
              </a:rPr>
              <a:t>Backend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 rot="19586400">
            <a:off x="137520" y="5721480"/>
            <a:ext cx="144252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Harlow Solid Italic"/>
              </a:rPr>
              <a:t>Database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1"/>
          <a:stretch/>
        </p:blipFill>
        <p:spPr>
          <a:xfrm rot="19230600">
            <a:off x="4652640" y="3391560"/>
            <a:ext cx="2286000" cy="128592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12"/>
          <a:stretch/>
        </p:blipFill>
        <p:spPr>
          <a:xfrm>
            <a:off x="6198840" y="4476960"/>
            <a:ext cx="969840" cy="96984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10287000" y="1600200"/>
            <a:ext cx="9144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11201400" y="1600200"/>
            <a:ext cx="0" cy="43434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 flipH="1">
            <a:off x="10515600" y="5943600"/>
            <a:ext cx="6858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10287000" y="5943600"/>
            <a:ext cx="9144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10287000" y="4030200"/>
            <a:ext cx="914400" cy="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3"/>
          <a:stretch/>
        </p:blipFill>
        <p:spPr>
          <a:xfrm rot="3507600">
            <a:off x="9980280" y="2653560"/>
            <a:ext cx="2743200" cy="274320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14"/>
          <a:stretch/>
        </p:blipFill>
        <p:spPr>
          <a:xfrm>
            <a:off x="2514600" y="2502360"/>
            <a:ext cx="1630800" cy="92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Front-End Architecture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484000" y="823320"/>
            <a:ext cx="7117200" cy="21484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4572000" y="2971800"/>
            <a:ext cx="2971800" cy="122148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 rot="957000">
            <a:off x="7124040" y="3752280"/>
            <a:ext cx="1122840" cy="3080880"/>
          </a:xfrm>
          <a:prstGeom prst="rect">
            <a:avLst/>
          </a:prstGeom>
          <a:ln w="0">
            <a:noFill/>
          </a:ln>
        </p:spPr>
      </p:pic>
      <p:cxnSp>
        <p:nvCxnSpPr>
          <p:cNvPr id="197" name=""/>
          <p:cNvCxnSpPr>
            <a:stCxn id="195" idx="-1"/>
          </p:cNvCxnSpPr>
          <p:nvPr/>
        </p:nvCxnSpPr>
        <p:spPr>
          <a:xfrm>
            <a:off x="6057720" y="4193280"/>
            <a:ext cx="921600" cy="592560"/>
          </a:xfrm>
          <a:prstGeom prst="straightConnector1">
            <a:avLst/>
          </a:prstGeom>
          <a:ln w="3816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Authentication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457200" y="4343400"/>
            <a:ext cx="3657600" cy="2743200"/>
          </a:xfrm>
          <a:prstGeom prst="ellipse">
            <a:avLst/>
          </a:prstGeom>
          <a:solidFill>
            <a:srgbClr val="81d41a"/>
          </a:solidFill>
          <a:ln w="0">
            <a:solidFill>
              <a:srgbClr val="25335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48600" y="2273400"/>
            <a:ext cx="5943600" cy="196020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914400" y="685800"/>
            <a:ext cx="4114800" cy="1143000"/>
          </a:xfrm>
          <a:prstGeom prst="rect">
            <a:avLst/>
          </a:prstGeom>
          <a:solidFill>
            <a:srgbClr val="81d41a"/>
          </a:solidFill>
          <a:ln w="0">
            <a:solidFill>
              <a:srgbClr val="25335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85200" y="-120600"/>
            <a:ext cx="5225400" cy="2743200"/>
          </a:xfrm>
          <a:prstGeom prst="rect">
            <a:avLst/>
          </a:prstGeom>
          <a:ln w="0">
            <a:noFill/>
          </a:ln>
        </p:spPr>
      </p:pic>
      <p:cxnSp>
        <p:nvCxnSpPr>
          <p:cNvPr id="203" name=""/>
          <p:cNvCxnSpPr>
            <a:stCxn id="201" idx="-1"/>
          </p:cNvCxnSpPr>
          <p:nvPr/>
        </p:nvCxnSpPr>
        <p:spPr>
          <a:xfrm flipH="1">
            <a:off x="2357280" y="1828800"/>
            <a:ext cx="614880" cy="355680"/>
          </a:xfrm>
          <a:prstGeom prst="straightConnector1">
            <a:avLst/>
          </a:prstGeom>
          <a:ln w="5724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  <p:sp>
        <p:nvSpPr>
          <p:cNvPr id="204" name=""/>
          <p:cNvSpPr txBox="1"/>
          <p:nvPr/>
        </p:nvSpPr>
        <p:spPr>
          <a:xfrm>
            <a:off x="228600" y="1828800"/>
            <a:ext cx="189972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Harlow Solid Italic"/>
              </a:rPr>
              <a:t>index.html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228600" y="5258160"/>
            <a:ext cx="4960440" cy="22824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/>
          <p:nvPr/>
        </p:nvSpPr>
        <p:spPr>
          <a:xfrm>
            <a:off x="5715000" y="685800"/>
            <a:ext cx="1600200" cy="1143000"/>
          </a:xfrm>
          <a:prstGeom prst="rect">
            <a:avLst/>
          </a:prstGeom>
          <a:solidFill>
            <a:srgbClr val="81d41a"/>
          </a:solidFill>
          <a:ln w="0">
            <a:solidFill>
              <a:srgbClr val="25335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5856840" y="757800"/>
            <a:ext cx="1301760" cy="99036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5486400" y="5943600"/>
            <a:ext cx="5008320" cy="1143000"/>
          </a:xfrm>
          <a:prstGeom prst="rect">
            <a:avLst/>
          </a:prstGeom>
          <a:ln w="0">
            <a:noFill/>
          </a:ln>
        </p:spPr>
      </p:pic>
      <p:cxnSp>
        <p:nvCxnSpPr>
          <p:cNvPr id="209" name=""/>
          <p:cNvCxnSpPr>
            <a:stCxn id="206" idx="2"/>
          </p:cNvCxnSpPr>
          <p:nvPr/>
        </p:nvCxnSpPr>
        <p:spPr>
          <a:xfrm>
            <a:off x="6514920" y="1828800"/>
            <a:ext cx="680400" cy="409680"/>
          </a:xfrm>
          <a:prstGeom prst="straightConnector1">
            <a:avLst/>
          </a:prstGeom>
          <a:ln w="5724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  <p:pic>
        <p:nvPicPr>
          <p:cNvPr id="210" name="" descr=""/>
          <p:cNvPicPr/>
          <p:nvPr/>
        </p:nvPicPr>
        <p:blipFill>
          <a:blip r:embed="rId6"/>
          <a:stretch/>
        </p:blipFill>
        <p:spPr>
          <a:xfrm>
            <a:off x="6196320" y="3657600"/>
            <a:ext cx="5995800" cy="2158560"/>
          </a:xfrm>
          <a:prstGeom prst="rect">
            <a:avLst/>
          </a:prstGeom>
          <a:ln w="0">
            <a:noFill/>
          </a:ln>
        </p:spPr>
      </p:pic>
      <p:cxnSp>
        <p:nvCxnSpPr>
          <p:cNvPr id="211" name=""/>
          <p:cNvCxnSpPr>
            <a:endCxn id="210" idx="-1"/>
          </p:cNvCxnSpPr>
          <p:nvPr/>
        </p:nvCxnSpPr>
        <p:spPr>
          <a:xfrm>
            <a:off x="8463960" y="3248280"/>
            <a:ext cx="730440" cy="409680"/>
          </a:xfrm>
          <a:prstGeom prst="straightConnector1">
            <a:avLst/>
          </a:prstGeom>
          <a:ln w="5724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  <p:pic>
        <p:nvPicPr>
          <p:cNvPr id="212" name="" descr=""/>
          <p:cNvPicPr/>
          <p:nvPr/>
        </p:nvPicPr>
        <p:blipFill>
          <a:blip r:embed="rId7"/>
          <a:stretch/>
        </p:blipFill>
        <p:spPr>
          <a:xfrm>
            <a:off x="6670440" y="2286000"/>
            <a:ext cx="2702160" cy="970920"/>
          </a:xfrm>
          <a:prstGeom prst="rect">
            <a:avLst/>
          </a:prstGeom>
          <a:ln w="0">
            <a:noFill/>
          </a:ln>
        </p:spPr>
      </p:pic>
      <p:cxnSp>
        <p:nvCxnSpPr>
          <p:cNvPr id="213" name=""/>
          <p:cNvCxnSpPr>
            <a:stCxn id="210" idx="-1"/>
          </p:cNvCxnSpPr>
          <p:nvPr/>
        </p:nvCxnSpPr>
        <p:spPr>
          <a:xfrm flipH="1">
            <a:off x="8686800" y="5816160"/>
            <a:ext cx="507600" cy="308520"/>
          </a:xfrm>
          <a:prstGeom prst="straightConnector1">
            <a:avLst/>
          </a:prstGeom>
          <a:ln w="5724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  <p:pic>
        <p:nvPicPr>
          <p:cNvPr id="214" name="" descr=""/>
          <p:cNvPicPr/>
          <p:nvPr/>
        </p:nvPicPr>
        <p:blipFill>
          <a:blip r:embed="rId8"/>
          <a:stretch/>
        </p:blipFill>
        <p:spPr>
          <a:xfrm rot="1204200">
            <a:off x="10094760" y="2779200"/>
            <a:ext cx="1971360" cy="19713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 txBox="1"/>
          <p:nvPr/>
        </p:nvSpPr>
        <p:spPr>
          <a:xfrm rot="18723000">
            <a:off x="4218120" y="5956920"/>
            <a:ext cx="189972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Harlow Solid Italic"/>
              </a:rPr>
              <a:t>index.html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9"/>
          <a:stretch/>
        </p:blipFill>
        <p:spPr>
          <a:xfrm rot="6600">
            <a:off x="6630840" y="1243800"/>
            <a:ext cx="3688200" cy="149544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685800" y="4343400"/>
            <a:ext cx="2971800" cy="795600"/>
          </a:xfrm>
          <a:prstGeom prst="rect">
            <a:avLst/>
          </a:prstGeom>
          <a:solidFill>
            <a:srgbClr val="81d4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950400" y="4521240"/>
            <a:ext cx="2743200" cy="92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US" sz="2600" spc="-1" strike="noStrike">
                <a:solidFill>
                  <a:srgbClr val="000000"/>
                </a:solidFill>
                <a:latin typeface="Harlow Solid Italic"/>
              </a:rPr>
              <a:t>Proprietary code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3886200" y="7772400"/>
            <a:ext cx="359640" cy="359640"/>
          </a:xfrm>
          <a:custGeom>
            <a:avLst/>
            <a:gdLst>
              <a:gd name="textAreaLeft" fmla="*/ 229680 w 359640"/>
              <a:gd name="textAreaRight" fmla="*/ 360000 w 359640"/>
              <a:gd name="textAreaTop" fmla="*/ 9360 h 359640"/>
              <a:gd name="textAreaBottom" fmla="*/ 350280 h 359640"/>
            </a:gdLst>
            <a:ah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solidFill>
            <a:schemeClr val="accent1"/>
          </a:solidFill>
          <a:ln w="0">
            <a:solidFill>
              <a:srgbClr val="25335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0"/>
          <a:stretch/>
        </p:blipFill>
        <p:spPr>
          <a:xfrm>
            <a:off x="853560" y="4449240"/>
            <a:ext cx="259920" cy="59688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11"/>
          <a:stretch/>
        </p:blipFill>
        <p:spPr>
          <a:xfrm>
            <a:off x="3211560" y="4379400"/>
            <a:ext cx="276840" cy="7279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12"/>
          <a:stretch/>
        </p:blipFill>
        <p:spPr>
          <a:xfrm>
            <a:off x="219240" y="5537880"/>
            <a:ext cx="5257800" cy="28584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13"/>
          <a:stretch/>
        </p:blipFill>
        <p:spPr>
          <a:xfrm>
            <a:off x="228600" y="5928840"/>
            <a:ext cx="3886200" cy="44892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14"/>
          <a:stretch/>
        </p:blipFill>
        <p:spPr>
          <a:xfrm>
            <a:off x="8001000" y="236520"/>
            <a:ext cx="2057400" cy="119232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15"/>
          <a:stretch/>
        </p:blipFill>
        <p:spPr>
          <a:xfrm>
            <a:off x="8915400" y="1428840"/>
            <a:ext cx="3192480" cy="205200"/>
          </a:xfrm>
          <a:prstGeom prst="rect">
            <a:avLst/>
          </a:prstGeom>
          <a:ln w="0">
            <a:noFill/>
          </a:ln>
        </p:spPr>
      </p:pic>
      <p:cxnSp>
        <p:nvCxnSpPr>
          <p:cNvPr id="226" name=""/>
          <p:cNvCxnSpPr/>
          <p:nvPr/>
        </p:nvCxnSpPr>
        <p:spPr>
          <a:xfrm>
            <a:off x="10058400" y="962280"/>
            <a:ext cx="680400" cy="409680"/>
          </a:xfrm>
          <a:prstGeom prst="straightConnector1">
            <a:avLst/>
          </a:prstGeom>
          <a:ln w="57240">
            <a:solidFill>
              <a:srgbClr val="3465a4"/>
            </a:solidFill>
            <a:round/>
            <a:headEnd len="med" type="triangle" w="med"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1"/>
          <p:cNvSpPr/>
          <p:nvPr/>
        </p:nvSpPr>
        <p:spPr>
          <a:xfrm>
            <a:off x="4213800" y="4904640"/>
            <a:ext cx="37641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Part 2: Database And 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Database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1661400" y="806400"/>
            <a:ext cx="7452360" cy="121104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236520" y="2309400"/>
            <a:ext cx="3192480" cy="2052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3657600" y="2286000"/>
            <a:ext cx="8174160" cy="36079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4"/>
          <a:stretch/>
        </p:blipFill>
        <p:spPr>
          <a:xfrm>
            <a:off x="228600" y="4431600"/>
            <a:ext cx="5126040" cy="196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1"/>
          <p:cNvSpPr/>
          <p:nvPr/>
        </p:nvSpPr>
        <p:spPr>
          <a:xfrm>
            <a:off x="124560" y="95400"/>
            <a:ext cx="1160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API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457200" y="3056040"/>
            <a:ext cx="5715000" cy="60156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3996000" y="529200"/>
            <a:ext cx="3352320" cy="190476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4572000" y="4519080"/>
            <a:ext cx="5166360" cy="28152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 txBox="1"/>
          <p:nvPr/>
        </p:nvSpPr>
        <p:spPr>
          <a:xfrm>
            <a:off x="457560" y="2548080"/>
            <a:ext cx="297144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Harlow Solid Italic"/>
              </a:rPr>
              <a:t>(backend) index.js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7060680" y="3200400"/>
            <a:ext cx="18072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4572000" y="4011120"/>
            <a:ext cx="3428640" cy="50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Harlow Solid Italic"/>
              </a:rPr>
              <a:t>(frontend) deposit.js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2971800" y="3886200"/>
            <a:ext cx="1371600" cy="457200"/>
          </a:xfrm>
          <a:prstGeom prst="line">
            <a:avLst/>
          </a:prstGeom>
          <a:ln w="38160">
            <a:solidFill>
              <a:srgbClr val="25335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1"/>
          <p:cNvSpPr/>
          <p:nvPr/>
        </p:nvSpPr>
        <p:spPr>
          <a:xfrm>
            <a:off x="821520" y="4904640"/>
            <a:ext cx="10548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Part 3: Deployment, Additional Features, App Demonstration, Reflection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2273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2018-11-05T13:58:18Z</dcterms:created>
  <dc:creator>K Shilpiya</dc:creator>
  <dc:description/>
  <dc:language>en-US</dc:language>
  <cp:lastModifiedBy/>
  <dcterms:modified xsi:type="dcterms:W3CDTF">2023-08-20T13:00:33Z</dcterms:modified>
  <cp:revision>78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405BEB8A-A8B9-422E-86C1-391F774E521D</vt:lpwstr>
  </property>
  <property fmtid="{D5CDD505-2E9C-101B-9397-08002B2CF9AE}" pid="3" name="ArticulatePath">
    <vt:lpwstr>MIT_xPRO_PPT_Template</vt:lpwstr>
  </property>
  <property fmtid="{D5CDD505-2E9C-101B-9397-08002B2CF9AE}" pid="4" name="ContentTypeId">
    <vt:lpwstr>0x010100296DC331548237488BA9A87C5C22BBA4</vt:lpwstr>
  </property>
  <property fmtid="{D5CDD505-2E9C-101B-9397-08002B2CF9AE}" pid="5" name="PresentationFormat">
    <vt:lpwstr>Widescreen</vt:lpwstr>
  </property>
  <property fmtid="{D5CDD505-2E9C-101B-9397-08002B2CF9AE}" pid="6" name="Slides">
    <vt:r8>14</vt:r8>
  </property>
</Properties>
</file>